
<file path=[Content_Types].xml><?xml version="1.0" encoding="utf-8"?>
<Types xmlns="http://schemas.openxmlformats.org/package/2006/content-types">
  <Default Extension="png" ContentType="image/pn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3"/>
  </p:notesMasterIdLst>
  <p:handoutMasterIdLst>
    <p:handoutMasterId r:id="rId14"/>
  </p:handoutMasterIdLst>
  <p:sldIdLst>
    <p:sldId id="569" r:id="rId2"/>
    <p:sldId id="280" r:id="rId3"/>
    <p:sldId id="1102" r:id="rId4"/>
    <p:sldId id="777" r:id="rId5"/>
    <p:sldId id="580" r:id="rId6"/>
    <p:sldId id="1072" r:id="rId7"/>
    <p:sldId id="1103" r:id="rId8"/>
    <p:sldId id="1104" r:id="rId9"/>
    <p:sldId id="1105" r:id="rId10"/>
    <p:sldId id="1106" r:id="rId11"/>
    <p:sldId id="567" r:id="rId12"/>
  </p:sldIdLst>
  <p:sldSz cx="6858000" cy="51435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16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anna Davis" initials="DD" lastIdx="1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clrMode="bw"/>
  <p:clrMru>
    <a:srgbClr val="5F636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604" autoAdjust="0"/>
    <p:restoredTop sz="92564" autoAdjust="0"/>
  </p:normalViewPr>
  <p:slideViewPr>
    <p:cSldViewPr snapToGrid="0" snapToObjects="1">
      <p:cViewPr varScale="1">
        <p:scale>
          <a:sx n="79" d="100"/>
          <a:sy n="79" d="100"/>
        </p:scale>
        <p:origin x="968" y="184"/>
      </p:cViewPr>
      <p:guideLst>
        <p:guide orient="horz" pos="162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106" d="100"/>
          <a:sy n="106" d="100"/>
        </p:scale>
        <p:origin x="-4216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9426C5-85FB-B449-B9C3-47B8CD24C66E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C8AD87-046A-1C4D-B794-86108B680CD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0993331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2B0356-CF0F-F447-8E05-C3AF8ADC855C}" type="datetimeFigureOut">
              <a:rPr lang="en-US" smtClean="0"/>
              <a:t>7/9/19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10A16D-B570-2F4A-9D6D-70F0D3895FF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290658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Main messages: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dirty="0"/>
              <a:t>Participants from all settings</a:t>
            </a:r>
            <a:r>
              <a:rPr lang="en-US" baseline="0" dirty="0"/>
              <a:t> to create the networks needed for systemic change.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baseline="0" dirty="0"/>
              <a:t>Phase 1 of planning has primary care and behavioral health settings submitting plans. We would expect that all other Partnering Providers would be involved via strategic, value-added partnerships.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010A16D-B570-2F4A-9D6D-70F0D3895FF3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68476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>
            <a:extLst>
              <a:ext uri="{FF2B5EF4-FFF2-40B4-BE49-F238E27FC236}">
                <a16:creationId xmlns:a16="http://schemas.microsoft.com/office/drawing/2014/main" id="{1D8B84E5-8BD7-7047-AE58-2595B9B9827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2" name="Notes Placeholder 2">
            <a:extLst>
              <a:ext uri="{FF2B5EF4-FFF2-40B4-BE49-F238E27FC236}">
                <a16:creationId xmlns:a16="http://schemas.microsoft.com/office/drawing/2014/main" id="{6B9F3BC9-4178-6942-A1A2-C2CAD237836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en-US"/>
          </a:p>
        </p:txBody>
      </p:sp>
      <p:sp>
        <p:nvSpPr>
          <p:cNvPr id="25603" name="Slide Number Placeholder 3">
            <a:extLst>
              <a:ext uri="{FF2B5EF4-FFF2-40B4-BE49-F238E27FC236}">
                <a16:creationId xmlns:a16="http://schemas.microsoft.com/office/drawing/2014/main" id="{891B8965-DEDF-2A4A-85EE-B41D6C3B4AE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7EEB991-7402-4E4C-B4CC-755E732BA06D}" type="slidenum">
              <a:rPr lang="en-US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08045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869283" y="1913667"/>
            <a:ext cx="3131343" cy="514958"/>
          </a:xfrm>
        </p:spPr>
        <p:txBody>
          <a:bodyPr lIns="91440" tIns="0" bIns="0" anchor="b" anchorCtr="0">
            <a:noAutofit/>
          </a:bodyPr>
          <a:lstStyle>
            <a:lvl1pPr algn="ctr">
              <a:lnSpc>
                <a:spcPts val="1800"/>
              </a:lnSpc>
              <a:defRPr sz="2025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1641" y="2911300"/>
            <a:ext cx="1414721" cy="67847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2103536" y="2662121"/>
            <a:ext cx="26509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12963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4" y="819150"/>
            <a:ext cx="3073819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sz="quarter" idx="10"/>
          </p:nvPr>
        </p:nvSpPr>
        <p:spPr>
          <a:xfrm>
            <a:off x="3663554" y="1512094"/>
            <a:ext cx="2432447" cy="2316956"/>
          </a:xfrm>
          <a:solidFill>
            <a:schemeClr val="accent5">
              <a:alpha val="12000"/>
            </a:schemeClr>
          </a:solidFill>
          <a:ln w="19050">
            <a:solidFill>
              <a:schemeClr val="tx2"/>
            </a:solidFill>
          </a:ln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72597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Bebas Neue Bold" panose="020B0606020202050201" pitchFamily="34" charset="-9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224" y="1866341"/>
            <a:ext cx="4192832" cy="585002"/>
          </a:xfrm>
        </p:spPr>
        <p:txBody>
          <a:bodyPr>
            <a:normAutofit/>
          </a:bodyPr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01224" y="2451343"/>
            <a:ext cx="4192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301356" y="2451501"/>
            <a:ext cx="4192190" cy="592931"/>
          </a:xfrm>
        </p:spPr>
        <p:txBody>
          <a:bodyPr/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009012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 userDrawn="1"/>
        </p:nvSpPr>
        <p:spPr>
          <a:xfrm>
            <a:off x="0" y="0"/>
            <a:ext cx="6858000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Bebas Neue Bold" panose="020B0606020202050201" pitchFamily="34" charset="-9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301224" y="1866341"/>
            <a:ext cx="4192832" cy="585002"/>
          </a:xfrm>
        </p:spPr>
        <p:txBody>
          <a:bodyPr lIns="0" tIns="0" bIns="0">
            <a:noAutofit/>
          </a:bodyPr>
          <a:lstStyle>
            <a:lvl1pPr>
              <a:defRPr sz="135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1301224" y="2451343"/>
            <a:ext cx="4192832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" name="Content Placeholder 9"/>
          <p:cNvSpPr>
            <a:spLocks noGrp="1"/>
          </p:cNvSpPr>
          <p:nvPr>
            <p:ph sz="quarter" idx="10"/>
          </p:nvPr>
        </p:nvSpPr>
        <p:spPr>
          <a:xfrm>
            <a:off x="1301356" y="2451501"/>
            <a:ext cx="4192190" cy="592931"/>
          </a:xfrm>
        </p:spPr>
        <p:txBody>
          <a:bodyPr lIns="0" tIns="0" bIns="0">
            <a:noAutofit/>
          </a:bodyPr>
          <a:lstStyle>
            <a:lvl1pPr algn="ctr">
              <a:defRPr>
                <a:solidFill>
                  <a:srgbClr val="FFFFFF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869899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50" y="2573449"/>
            <a:ext cx="3871365" cy="564356"/>
          </a:xfrm>
        </p:spPr>
        <p:txBody>
          <a:bodyPr tIns="0" bIns="0">
            <a:noAutofit/>
          </a:bodyPr>
          <a:lstStyle>
            <a:lvl1pPr>
              <a:defRPr sz="157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98250" y="2573451"/>
            <a:ext cx="3871365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2902624" y="1313228"/>
            <a:ext cx="992906" cy="9929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Bebas Neue Bold" panose="020B0606020202050201" pitchFamily="34" charset="-94"/>
            </a:endParaRP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126911" y="1576800"/>
            <a:ext cx="544329" cy="465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18332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50" y="2573449"/>
            <a:ext cx="3871365" cy="564356"/>
          </a:xfrm>
        </p:spPr>
        <p:txBody>
          <a:bodyPr tIns="0" bIns="0">
            <a:noAutofit/>
          </a:bodyPr>
          <a:lstStyle>
            <a:lvl1pPr>
              <a:defRPr sz="157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98250" y="2573451"/>
            <a:ext cx="3871365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2902624" y="1313228"/>
            <a:ext cx="992906" cy="9929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Bebas Neue Bold" panose="020B0606020202050201" pitchFamily="34" charset="-94"/>
            </a:endParaRPr>
          </a:p>
        </p:txBody>
      </p:sp>
      <p:sp>
        <p:nvSpPr>
          <p:cNvPr id="3" name="5-Point Star 2"/>
          <p:cNvSpPr/>
          <p:nvPr userDrawn="1"/>
        </p:nvSpPr>
        <p:spPr>
          <a:xfrm>
            <a:off x="3040064" y="1412878"/>
            <a:ext cx="714375" cy="714375"/>
          </a:xfrm>
          <a:prstGeom prst="star5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24565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98250" y="2573449"/>
            <a:ext cx="3871365" cy="564356"/>
          </a:xfrm>
        </p:spPr>
        <p:txBody>
          <a:bodyPr tIns="0" bIns="0">
            <a:noAutofit/>
          </a:bodyPr>
          <a:lstStyle>
            <a:lvl1pPr>
              <a:defRPr sz="1575">
                <a:solidFill>
                  <a:schemeClr val="tx2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498250" y="2573451"/>
            <a:ext cx="3871365" cy="1"/>
          </a:xfrm>
          <a:prstGeom prst="line">
            <a:avLst/>
          </a:prstGeom>
          <a:ln w="9525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Oval 6"/>
          <p:cNvSpPr/>
          <p:nvPr userDrawn="1"/>
        </p:nvSpPr>
        <p:spPr>
          <a:xfrm>
            <a:off x="2902624" y="1313228"/>
            <a:ext cx="992906" cy="9929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latin typeface="Bebas Neue Bold" panose="020B0606020202050201" pitchFamily="34" charset="-94"/>
            </a:endParaRPr>
          </a:p>
        </p:txBody>
      </p:sp>
      <p:sp>
        <p:nvSpPr>
          <p:cNvPr id="4" name="Oval 3"/>
          <p:cNvSpPr/>
          <p:nvPr userDrawn="1"/>
        </p:nvSpPr>
        <p:spPr>
          <a:xfrm>
            <a:off x="3351985" y="2008187"/>
            <a:ext cx="109538" cy="109538"/>
          </a:xfrm>
          <a:prstGeom prst="ellipse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  <p:sp>
        <p:nvSpPr>
          <p:cNvPr id="8" name="Oval 7"/>
          <p:cNvSpPr/>
          <p:nvPr userDrawn="1"/>
        </p:nvSpPr>
        <p:spPr>
          <a:xfrm>
            <a:off x="3301961" y="1489078"/>
            <a:ext cx="190541" cy="466725"/>
          </a:xfrm>
          <a:custGeom>
            <a:avLst/>
            <a:gdLst>
              <a:gd name="connsiteX0" fmla="*/ 0 w 254000"/>
              <a:gd name="connsiteY0" fmla="*/ 127000 h 254000"/>
              <a:gd name="connsiteX1" fmla="*/ 127000 w 254000"/>
              <a:gd name="connsiteY1" fmla="*/ 0 h 254000"/>
              <a:gd name="connsiteX2" fmla="*/ 254000 w 254000"/>
              <a:gd name="connsiteY2" fmla="*/ 127000 h 254000"/>
              <a:gd name="connsiteX3" fmla="*/ 127000 w 254000"/>
              <a:gd name="connsiteY3" fmla="*/ 254000 h 254000"/>
              <a:gd name="connsiteX4" fmla="*/ 0 w 254000"/>
              <a:gd name="connsiteY4" fmla="*/ 127000 h 254000"/>
              <a:gd name="connsiteX0" fmla="*/ 55 w 254055"/>
              <a:gd name="connsiteY0" fmla="*/ 127000 h 622300"/>
              <a:gd name="connsiteX1" fmla="*/ 127055 w 254055"/>
              <a:gd name="connsiteY1" fmla="*/ 0 h 622300"/>
              <a:gd name="connsiteX2" fmla="*/ 254055 w 254055"/>
              <a:gd name="connsiteY2" fmla="*/ 127000 h 622300"/>
              <a:gd name="connsiteX3" fmla="*/ 139755 w 254055"/>
              <a:gd name="connsiteY3" fmla="*/ 622300 h 622300"/>
              <a:gd name="connsiteX4" fmla="*/ 55 w 254055"/>
              <a:gd name="connsiteY4" fmla="*/ 127000 h 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54055" h="622300">
                <a:moveTo>
                  <a:pt x="55" y="127000"/>
                </a:moveTo>
                <a:cubicBezTo>
                  <a:pt x="-2062" y="23283"/>
                  <a:pt x="56915" y="0"/>
                  <a:pt x="127055" y="0"/>
                </a:cubicBezTo>
                <a:cubicBezTo>
                  <a:pt x="197195" y="0"/>
                  <a:pt x="254055" y="56860"/>
                  <a:pt x="254055" y="127000"/>
                </a:cubicBezTo>
                <a:cubicBezTo>
                  <a:pt x="254055" y="197140"/>
                  <a:pt x="209895" y="622300"/>
                  <a:pt x="139755" y="622300"/>
                </a:cubicBezTo>
                <a:cubicBezTo>
                  <a:pt x="69615" y="622300"/>
                  <a:pt x="2172" y="230717"/>
                  <a:pt x="55" y="12700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/>
          </a:p>
        </p:txBody>
      </p:sp>
    </p:spTree>
    <p:extLst>
      <p:ext uri="{BB962C8B-B14F-4D97-AF65-F5344CB8AC3E}">
        <p14:creationId xmlns:p14="http://schemas.microsoft.com/office/powerpoint/2010/main" val="33462058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Content Slide 1: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9232" y="4593432"/>
            <a:ext cx="1281113" cy="2655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Pentagon 4"/>
          <p:cNvSpPr/>
          <p:nvPr userDrawn="1"/>
        </p:nvSpPr>
        <p:spPr>
          <a:xfrm>
            <a:off x="1" y="358382"/>
            <a:ext cx="866775" cy="436959"/>
          </a:xfrm>
          <a:prstGeom prst="homePlate">
            <a:avLst>
              <a:gd name="adj" fmla="val 31517"/>
            </a:avLst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013" dirty="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6" name="Pentagon 5"/>
          <p:cNvSpPr/>
          <p:nvPr userDrawn="1"/>
        </p:nvSpPr>
        <p:spPr>
          <a:xfrm>
            <a:off x="2" y="473869"/>
            <a:ext cx="698897" cy="436960"/>
          </a:xfrm>
          <a:prstGeom prst="homePlate">
            <a:avLst>
              <a:gd name="adj" fmla="val 31517"/>
            </a:avLst>
          </a:prstGeom>
          <a:solidFill>
            <a:schemeClr val="accent5">
              <a:alpha val="7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charset="0"/>
                <a:ea typeface="Arial" charset="0"/>
                <a:cs typeface="Arial" charset="0"/>
              </a:defRPr>
            </a:lvl9pPr>
          </a:lstStyle>
          <a:p>
            <a:pPr algn="ctr" eaLnBrk="1" hangingPunct="1"/>
            <a:endParaRPr lang="en-US" altLang="en-US" sz="1013" dirty="0">
              <a:solidFill>
                <a:srgbClr val="FFFFFF"/>
              </a:solidFill>
              <a:latin typeface="Georgia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buClr>
                <a:schemeClr val="accent1"/>
              </a:buClr>
              <a:defRPr sz="1463">
                <a:solidFill>
                  <a:schemeClr val="accent1"/>
                </a:solidFill>
              </a:defRPr>
            </a:lvl1pPr>
            <a:lvl2pPr>
              <a:buClr>
                <a:schemeClr val="accent1"/>
              </a:buClr>
              <a:defRPr sz="1463">
                <a:solidFill>
                  <a:schemeClr val="accent1"/>
                </a:solidFill>
              </a:defRPr>
            </a:lvl2pPr>
            <a:lvl3pPr>
              <a:buClr>
                <a:schemeClr val="accent1"/>
              </a:buClr>
              <a:defRPr sz="1463">
                <a:solidFill>
                  <a:schemeClr val="accent1"/>
                </a:solidFill>
              </a:defRPr>
            </a:lvl3pPr>
            <a:lvl4pPr>
              <a:buClr>
                <a:schemeClr val="accent1"/>
              </a:buClr>
              <a:defRPr sz="1463">
                <a:solidFill>
                  <a:schemeClr val="accent1"/>
                </a:solidFill>
              </a:defRPr>
            </a:lvl4pPr>
            <a:lvl5pPr>
              <a:buClr>
                <a:schemeClr val="accent1"/>
              </a:buClr>
              <a:defRPr sz="1463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009" y="187484"/>
            <a:ext cx="6172200" cy="857250"/>
          </a:xfrm>
        </p:spPr>
        <p:txBody>
          <a:bodyPr/>
          <a:lstStyle>
            <a:lvl1pPr>
              <a:defRPr>
                <a:solidFill>
                  <a:schemeClr val="accent5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en-US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D7AB6D-4C29-6C41-B328-7FAE1020F302}" type="slidenum">
              <a:rPr lang="en-US" altLang="en-US"/>
              <a:pPr/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080116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83247" y="1913667"/>
            <a:ext cx="2650931" cy="514958"/>
          </a:xfrm>
        </p:spPr>
        <p:txBody>
          <a:bodyPr lIns="91440" tIns="0" rIns="0" bIns="0" anchor="b" anchorCtr="0">
            <a:noAutofit/>
          </a:bodyPr>
          <a:lstStyle>
            <a:lvl1pPr algn="ctr">
              <a:lnSpc>
                <a:spcPts val="1800"/>
              </a:lnSpc>
              <a:defRPr sz="2025" b="0" i="0">
                <a:solidFill>
                  <a:schemeClr val="tx2"/>
                </a:solidFill>
                <a:latin typeface="Calibri Light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1352" y="2911300"/>
            <a:ext cx="1414721" cy="678475"/>
          </a:xfrm>
          <a:prstGeom prst="rect">
            <a:avLst/>
          </a:prstGeom>
        </p:spPr>
      </p:pic>
      <p:cxnSp>
        <p:nvCxnSpPr>
          <p:cNvPr id="5" name="Straight Connector 4"/>
          <p:cNvCxnSpPr/>
          <p:nvPr userDrawn="1"/>
        </p:nvCxnSpPr>
        <p:spPr>
          <a:xfrm>
            <a:off x="683247" y="2662121"/>
            <a:ext cx="2650931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978776" y="790578"/>
            <a:ext cx="1962150" cy="3552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55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4" y="819150"/>
            <a:ext cx="4226407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2175608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3" y="819150"/>
            <a:ext cx="5740727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25066546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3" y="819150"/>
            <a:ext cx="5740727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</p:spTree>
    <p:extLst>
      <p:ext uri="{BB962C8B-B14F-4D97-AF65-F5344CB8AC3E}">
        <p14:creationId xmlns:p14="http://schemas.microsoft.com/office/powerpoint/2010/main" val="3724694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4" y="1200150"/>
            <a:ext cx="4226407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4350" y="721522"/>
            <a:ext cx="5581650" cy="340519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013"/>
              </a:lnSpc>
              <a:defRPr sz="1013"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223808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4" y="1200150"/>
            <a:ext cx="2633733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 sz="788"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4350" y="721522"/>
            <a:ext cx="5581650" cy="340519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013"/>
              </a:lnSpc>
              <a:defRPr sz="1013" b="1">
                <a:solidFill>
                  <a:srgbClr val="3EB1C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idx="4294967295"/>
          </p:nvPr>
        </p:nvSpPr>
        <p:spPr>
          <a:xfrm>
            <a:off x="3462268" y="1200150"/>
            <a:ext cx="2633733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 sz="788"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</p:spTree>
    <p:extLst>
      <p:ext uri="{BB962C8B-B14F-4D97-AF65-F5344CB8AC3E}">
        <p14:creationId xmlns:p14="http://schemas.microsoft.com/office/powerpoint/2010/main" val="39770148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 hasCustomPrompt="1"/>
          </p:nvPr>
        </p:nvSpPr>
        <p:spPr>
          <a:xfrm>
            <a:off x="2240220" y="1627190"/>
            <a:ext cx="4025900" cy="2230439"/>
          </a:xfrm>
        </p:spPr>
        <p:txBody>
          <a:bodyPr lIns="0" tIns="0" rIns="0" bIns="0" anchor="ctr" anchorCtr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4352" y="2234010"/>
            <a:ext cx="1660525" cy="1016794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013"/>
              </a:lnSpc>
              <a:defRPr b="1" i="0">
                <a:solidFill>
                  <a:srgbClr val="5F6369"/>
                </a:solidFill>
                <a:latin typeface="Calibri"/>
                <a:cs typeface="Calibri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661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5393" y="311648"/>
            <a:ext cx="5570608" cy="362947"/>
          </a:xfrm>
        </p:spPr>
        <p:txBody>
          <a:bodyPr lIns="0" tIns="0" rIns="0" bIns="0">
            <a:noAutofit/>
          </a:bodyPr>
          <a:lstStyle>
            <a:lvl1pPr algn="l">
              <a:lnSpc>
                <a:spcPct val="80000"/>
              </a:lnSpc>
              <a:defRPr lang="en-US" sz="2025" b="0" i="0" kern="1200" dirty="0" smtClean="0">
                <a:solidFill>
                  <a:schemeClr val="accent1"/>
                </a:solidFill>
                <a:latin typeface="Calibri Light"/>
                <a:ea typeface="+mj-ea"/>
                <a:cs typeface="Calibri Light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BHT_RGB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377" y="4527950"/>
            <a:ext cx="1052088" cy="504563"/>
          </a:xfrm>
          <a:prstGeom prst="rect">
            <a:avLst/>
          </a:prstGeom>
        </p:spPr>
      </p:pic>
      <p:sp>
        <p:nvSpPr>
          <p:cNvPr id="10" name="Content Placeholder 2"/>
          <p:cNvSpPr>
            <a:spLocks noGrp="1"/>
          </p:cNvSpPr>
          <p:nvPr>
            <p:ph idx="4294967295"/>
          </p:nvPr>
        </p:nvSpPr>
        <p:spPr>
          <a:xfrm>
            <a:off x="525393" y="1200150"/>
            <a:ext cx="5740727" cy="3569098"/>
          </a:xfrm>
        </p:spPr>
        <p:txBody>
          <a:bodyPr lIns="0" tIns="0" rIns="0" bIns="0">
            <a:noAutofit/>
          </a:bodyPr>
          <a:lstStyle>
            <a:lvl1pPr marL="0" indent="0">
              <a:lnSpc>
                <a:spcPct val="120000"/>
              </a:lnSpc>
              <a:spcBef>
                <a:spcPts val="0"/>
              </a:spcBef>
              <a:spcAft>
                <a:spcPts val="750"/>
              </a:spcAft>
              <a:buNone/>
              <a:defRPr/>
            </a:lvl1pPr>
          </a:lstStyle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Build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a “best in class” regional Community Health Worker workforce and Community Cares program to improve health for high risk patients and reduce Medicaid expenditures by $3 million annually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Improve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Community Health though collaborative efforts focused on Obesity and Diabetes, Stroke and Heart Disease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Ensure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95% of our region has health insurance though a robust Navigator Network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spcAft>
                <a:spcPts val="1000"/>
              </a:spcAft>
              <a:buNone/>
            </a:pPr>
            <a:r>
              <a:rPr lang="en-US" sz="1013" b="1" dirty="0">
                <a:solidFill>
                  <a:schemeClr val="tx2"/>
                </a:solidFill>
                <a:latin typeface="Calibri"/>
                <a:cs typeface="Calibri"/>
              </a:rPr>
              <a:t>Drive</a:t>
            </a:r>
            <a:r>
              <a:rPr lang="en-US" sz="1013" dirty="0">
                <a:solidFill>
                  <a:schemeClr val="tx2"/>
                </a:solidFill>
                <a:latin typeface="Calibri Light"/>
                <a:cs typeface="Calibri Light"/>
              </a:rPr>
              <a:t> Spokane Accountable Community of Health efforts to achieve improved health at a lower cost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514352" y="680493"/>
            <a:ext cx="5751769" cy="5261"/>
          </a:xfrm>
          <a:prstGeom prst="line">
            <a:avLst/>
          </a:prstGeom>
          <a:ln w="38100" cmpd="sng">
            <a:solidFill>
              <a:schemeClr val="accent3">
                <a:alpha val="3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 userDrawn="1"/>
        </p:nvCxnSpPr>
        <p:spPr>
          <a:xfrm>
            <a:off x="514351" y="683120"/>
            <a:ext cx="1725869" cy="0"/>
          </a:xfrm>
          <a:prstGeom prst="line">
            <a:avLst/>
          </a:prstGeom>
          <a:ln w="38100" cmpd="sng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 userDrawn="1"/>
        </p:nvSpPr>
        <p:spPr>
          <a:xfrm flipH="1">
            <a:off x="-5" y="340220"/>
            <a:ext cx="10287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013" dirty="0">
              <a:solidFill>
                <a:srgbClr val="2C9398"/>
              </a:solidFill>
              <a:latin typeface="Bebas Neue Bold" panose="020B0606020202050201" pitchFamily="34" charset="-94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514350" y="721522"/>
            <a:ext cx="5581650" cy="340519"/>
          </a:xfrm>
        </p:spPr>
        <p:txBody>
          <a:bodyPr lIns="0" tIns="0" rIns="0" bIns="0" anchor="ctr">
            <a:noAutofit/>
          </a:bodyPr>
          <a:lstStyle>
            <a:lvl1pPr>
              <a:lnSpc>
                <a:spcPts val="1013"/>
              </a:lnSpc>
              <a:defRPr sz="1013" b="1">
                <a:solidFill>
                  <a:srgbClr val="3EB1C8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99278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9"/>
            <a:ext cx="61722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1"/>
            <a:ext cx="61722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BC72E9-B3FD-2840-9018-4A91C601D86E}" type="datetime1">
              <a:rPr lang="en-US" smtClean="0"/>
              <a:t>7/9/19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3"/>
            <a:ext cx="21717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3"/>
            <a:ext cx="16002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DB92A2-9F42-6444-877E-13466C8D18C5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3664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3" r:id="rId2"/>
    <p:sldLayoutId id="2147483650" r:id="rId3"/>
    <p:sldLayoutId id="2147483661" r:id="rId4"/>
    <p:sldLayoutId id="2147483667" r:id="rId5"/>
    <p:sldLayoutId id="2147483657" r:id="rId6"/>
    <p:sldLayoutId id="2147483664" r:id="rId7"/>
    <p:sldLayoutId id="2147483663" r:id="rId8"/>
    <p:sldLayoutId id="2147483662" r:id="rId9"/>
    <p:sldLayoutId id="2147483651" r:id="rId10"/>
    <p:sldLayoutId id="2147483654" r:id="rId11"/>
    <p:sldLayoutId id="2147483655" r:id="rId12"/>
    <p:sldLayoutId id="2147483656" r:id="rId13"/>
    <p:sldLayoutId id="2147483665" r:id="rId14"/>
    <p:sldLayoutId id="2147483666" r:id="rId15"/>
    <p:sldLayoutId id="2147483660" r:id="rId16"/>
  </p:sldLayoutIdLst>
  <p:hf hdr="0" ftr="0" dt="0"/>
  <p:txStyles>
    <p:titleStyle>
      <a:lvl1pPr algn="ctr" defTabSz="257175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257175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/>
        <a:buNone/>
        <a:defRPr sz="900" b="0" i="0" kern="1200">
          <a:solidFill>
            <a:schemeClr val="tx2"/>
          </a:solidFill>
          <a:latin typeface="Calibri Light"/>
          <a:ea typeface="+mn-ea"/>
          <a:cs typeface="Calibri Light"/>
        </a:defRPr>
      </a:lvl1pPr>
      <a:lvl2pPr marL="417910" indent="-160735" algn="l" defTabSz="257175" rtl="0" eaLnBrk="1" latinLnBrk="0" hangingPunct="1">
        <a:lnSpc>
          <a:spcPct val="100000"/>
        </a:lnSpc>
        <a:spcBef>
          <a:spcPct val="20000"/>
        </a:spcBef>
        <a:buSzPct val="60000"/>
        <a:buFont typeface="Lucida Grande"/>
        <a:buChar char="&gt;"/>
        <a:defRPr sz="900" b="0" i="0" kern="1200">
          <a:solidFill>
            <a:schemeClr val="tx2"/>
          </a:solidFill>
          <a:latin typeface="Calibri Light"/>
          <a:ea typeface="+mn-ea"/>
          <a:cs typeface="Calibri Light"/>
        </a:defRPr>
      </a:lvl2pPr>
      <a:lvl3pPr marL="642938" indent="-128588" algn="l" defTabSz="257175" rtl="0" eaLnBrk="1" latinLnBrk="0" hangingPunct="1">
        <a:lnSpc>
          <a:spcPct val="100000"/>
        </a:lnSpc>
        <a:spcBef>
          <a:spcPct val="20000"/>
        </a:spcBef>
        <a:buFont typeface="Arial"/>
        <a:buChar char="•"/>
        <a:defRPr sz="900" b="0" i="0" kern="1200">
          <a:solidFill>
            <a:schemeClr val="tx2"/>
          </a:solidFill>
          <a:latin typeface="Calibri Light"/>
          <a:ea typeface="+mn-ea"/>
          <a:cs typeface="Calibri Light"/>
        </a:defRPr>
      </a:lvl3pPr>
      <a:lvl4pPr marL="900113" indent="-128588" algn="l" defTabSz="257175" rtl="0" eaLnBrk="1" latinLnBrk="0" hangingPunct="1">
        <a:spcBef>
          <a:spcPct val="20000"/>
        </a:spcBef>
        <a:buFont typeface="Arial"/>
        <a:buChar char="–"/>
        <a:defRPr sz="1125" b="0" i="0" kern="1200">
          <a:solidFill>
            <a:schemeClr val="tx2"/>
          </a:solidFill>
          <a:latin typeface="Calibri Light"/>
          <a:ea typeface="+mn-ea"/>
          <a:cs typeface="Calibri Light"/>
        </a:defRPr>
      </a:lvl4pPr>
      <a:lvl5pPr marL="1157288" indent="-128588" algn="l" defTabSz="257175" rtl="0" eaLnBrk="1" latinLnBrk="0" hangingPunct="1">
        <a:spcBef>
          <a:spcPct val="20000"/>
        </a:spcBef>
        <a:buFont typeface="Arial"/>
        <a:buChar char="»"/>
        <a:defRPr sz="1125" b="0" i="0" kern="1200">
          <a:solidFill>
            <a:schemeClr val="tx2"/>
          </a:solidFill>
          <a:latin typeface="Calibri Light"/>
          <a:ea typeface="+mn-ea"/>
          <a:cs typeface="Calibri Light"/>
        </a:defRPr>
      </a:lvl5pPr>
      <a:lvl6pPr marL="141446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257175" rtl="0" eaLnBrk="1" latinLnBrk="0" hangingPunct="1">
        <a:spcBef>
          <a:spcPct val="20000"/>
        </a:spcBef>
        <a:buFont typeface="Arial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257175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7" Type="http://schemas.openxmlformats.org/officeDocument/2006/relationships/image" Target="../media/image17.emf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0B18B0-D2B7-8149-9E41-9A925E37AC3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Community Voices Council</a:t>
            </a:r>
          </a:p>
        </p:txBody>
      </p:sp>
    </p:spTree>
    <p:extLst>
      <p:ext uri="{BB962C8B-B14F-4D97-AF65-F5344CB8AC3E}">
        <p14:creationId xmlns:p14="http://schemas.microsoft.com/office/powerpoint/2010/main" val="32959186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7B42F0-A4D8-E44B-BCC6-48E4D4B078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Expectations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97BC29-64D8-5649-B907-8F3A8A1A141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59229" y="1069523"/>
            <a:ext cx="6172200" cy="3394472"/>
          </a:xfrm>
        </p:spPr>
        <p:txBody>
          <a:bodyPr>
            <a:normAutofit/>
          </a:bodyPr>
          <a:lstStyle/>
          <a:p>
            <a:r>
              <a:rPr lang="en-US" sz="1800" dirty="0"/>
              <a:t>We ask for 4-8 hours of time a month from our Community Voices Council Members. Expectations include:</a:t>
            </a:r>
          </a:p>
          <a:p>
            <a:endParaRPr lang="en-US" sz="1800" dirty="0"/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800" dirty="0"/>
              <a:t>Attend monthly Community Voices Council Meeting (in person in Spokane or via phone/computer). Engage with community groups regularly, and bring back information and questions to the monthly council meetings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800" dirty="0"/>
              <a:t>Attend other BHT and Community Meetings on occasion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1800" dirty="0"/>
              <a:t>Attend and complete required trainings after hire, such as Leadership Training and Community Health Worker training (paid for by BHT)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17533772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Questions? </a:t>
            </a:r>
          </a:p>
        </p:txBody>
      </p:sp>
    </p:spTree>
    <p:extLst>
      <p:ext uri="{BB962C8B-B14F-4D97-AF65-F5344CB8AC3E}">
        <p14:creationId xmlns:p14="http://schemas.microsoft.com/office/powerpoint/2010/main" val="38679428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+mj-lt"/>
              </a:rPr>
              <a:t>BHT </a:t>
            </a:r>
            <a:r>
              <a:rPr lang="en-US" b="1" dirty="0">
                <a:latin typeface="+mj-lt"/>
              </a:rPr>
              <a:t>Vision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525392" y="1057018"/>
            <a:ext cx="5795089" cy="1086107"/>
          </a:xfrm>
        </p:spPr>
        <p:txBody>
          <a:bodyPr>
            <a:normAutofit/>
          </a:bodyPr>
          <a:lstStyle/>
          <a:p>
            <a:r>
              <a:rPr lang="en-US" sz="1800" dirty="0">
                <a:latin typeface="+mn-lt"/>
                <a:ea typeface="Calibri Light" charset="0"/>
                <a:cs typeface="Calibri Light" charset="0"/>
              </a:rPr>
              <a:t>In our region every person, </a:t>
            </a:r>
            <a:r>
              <a:rPr lang="en-US" sz="1800" i="1" dirty="0">
                <a:latin typeface="+mn-lt"/>
                <a:ea typeface="Calibri Light" charset="0"/>
                <a:cs typeface="Calibri Light" charset="0"/>
              </a:rPr>
              <a:t>regardless of environment, background, or life experiences</a:t>
            </a:r>
            <a:r>
              <a:rPr lang="en-US" sz="1800" dirty="0">
                <a:latin typeface="+mn-lt"/>
                <a:ea typeface="Calibri Light" charset="0"/>
                <a:cs typeface="Calibri Light" charset="0"/>
              </a:rPr>
              <a:t>, will live a </a:t>
            </a:r>
            <a:r>
              <a:rPr lang="en-US" sz="1800" b="1" dirty="0">
                <a:latin typeface="+mn-lt"/>
                <a:ea typeface="Calibri Light" charset="0"/>
                <a:cs typeface="Calibri Light" charset="0"/>
              </a:rPr>
              <a:t>productive, high quality life </a:t>
            </a:r>
            <a:r>
              <a:rPr lang="en-US" sz="1800" dirty="0">
                <a:latin typeface="+mn-lt"/>
                <a:ea typeface="Calibri Light" charset="0"/>
                <a:cs typeface="Calibri Light" charset="0"/>
              </a:rPr>
              <a:t>by ensuring access to:</a:t>
            </a:r>
          </a:p>
        </p:txBody>
      </p:sp>
      <p:pic>
        <p:nvPicPr>
          <p:cNvPr id="4" name="Picture 3" descr="BHT_icon_Education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7274" y="2287712"/>
            <a:ext cx="857250" cy="857250"/>
          </a:xfrm>
          <a:prstGeom prst="rect">
            <a:avLst/>
          </a:prstGeom>
        </p:spPr>
      </p:pic>
      <p:pic>
        <p:nvPicPr>
          <p:cNvPr id="5" name="Picture 4" descr="BHT_icon_Employment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5253" y="2287712"/>
            <a:ext cx="857250" cy="857250"/>
          </a:xfrm>
          <a:prstGeom prst="rect">
            <a:avLst/>
          </a:prstGeom>
        </p:spPr>
      </p:pic>
      <p:pic>
        <p:nvPicPr>
          <p:cNvPr id="6" name="Picture 5" descr="BHT_icon_Pathfinder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3338" y="2287712"/>
            <a:ext cx="857250" cy="857250"/>
          </a:xfrm>
          <a:prstGeom prst="rect">
            <a:avLst/>
          </a:prstGeom>
        </p:spPr>
      </p:pic>
      <p:pic>
        <p:nvPicPr>
          <p:cNvPr id="7" name="Picture 6" descr="BHT_icon_Food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296" y="2287712"/>
            <a:ext cx="857250" cy="857250"/>
          </a:xfrm>
          <a:prstGeom prst="rect">
            <a:avLst/>
          </a:prstGeom>
        </p:spPr>
      </p:pic>
      <p:pic>
        <p:nvPicPr>
          <p:cNvPr id="8" name="Picture 7" descr="BHT_icon_Transportation.jp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1317" y="2287712"/>
            <a:ext cx="857250" cy="857250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93573" y="3345110"/>
            <a:ext cx="1440180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4313"/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Social support networks 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that allow for emotional, social and psychological wellbeing.</a:t>
            </a:r>
          </a:p>
        </p:txBody>
      </p:sp>
      <p:sp>
        <p:nvSpPr>
          <p:cNvPr id="10" name="Rectangle 9"/>
          <p:cNvSpPr/>
          <p:nvPr/>
        </p:nvSpPr>
        <p:spPr>
          <a:xfrm>
            <a:off x="568683" y="3345110"/>
            <a:ext cx="14401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An </a:t>
            </a:r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integrated whole person 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health care system.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2043647" y="3345110"/>
            <a:ext cx="1440180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4313"/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Stable </a:t>
            </a:r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housing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, nutritious </a:t>
            </a:r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food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, and </a:t>
            </a:r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transportation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3518610" y="3345110"/>
            <a:ext cx="144018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14313"/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Opportunity for </a:t>
            </a:r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education and training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 that allows for meaningful </a:t>
            </a:r>
            <a:r>
              <a:rPr lang="en-US" sz="1100" b="1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employment</a:t>
            </a:r>
            <a:r>
              <a:rPr lang="en-US" sz="1100" dirty="0">
                <a:solidFill>
                  <a:schemeClr val="tx2"/>
                </a:solidFill>
                <a:ea typeface="Calibri Light" charset="0"/>
                <a:cs typeface="Calibri Light" charset="0"/>
              </a:rPr>
              <a:t> that pays the bills with some left over for savings. </a:t>
            </a:r>
          </a:p>
        </p:txBody>
      </p:sp>
      <p:pic>
        <p:nvPicPr>
          <p:cNvPr id="13" name="Picture 12" descr="BHT_icon_social connection.jp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3230" y="2287712"/>
            <a:ext cx="857250" cy="857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85497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5045A1D-8014-FD45-BE84-DD9B8DF7403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7670" y="898072"/>
            <a:ext cx="6086053" cy="39530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6EF5C89E-57D8-C143-B5A9-D91E9864DD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Social Determinants of Health</a:t>
            </a:r>
          </a:p>
        </p:txBody>
      </p:sp>
    </p:spTree>
    <p:extLst>
      <p:ext uri="{BB962C8B-B14F-4D97-AF65-F5344CB8AC3E}">
        <p14:creationId xmlns:p14="http://schemas.microsoft.com/office/powerpoint/2010/main" val="3501022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B4FD6EC-30A5-0B4D-8810-29AB54108A84}"/>
              </a:ext>
            </a:extLst>
          </p:cNvPr>
          <p:cNvSpPr txBox="1">
            <a:spLocks/>
          </p:cNvSpPr>
          <p:nvPr/>
        </p:nvSpPr>
        <p:spPr>
          <a:xfrm>
            <a:off x="1476543" y="2628146"/>
            <a:ext cx="2008549" cy="182955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100" b="1" dirty="0">
                <a:solidFill>
                  <a:schemeClr val="tx2"/>
                </a:solidFill>
              </a:rPr>
              <a:t>Accountable Community of Health (ACH): </a:t>
            </a:r>
            <a:r>
              <a:rPr lang="en-US" sz="1100" dirty="0">
                <a:solidFill>
                  <a:schemeClr val="tx2"/>
                </a:solidFill>
              </a:rPr>
              <a:t>Leading our region’s efforts to create a robust and impactful Accountable Community of Health (ACH), engaging with via 6 Community Health Transformation Collaboratives, comprised of the key settings needed to make transformational change to the Medicaid delivery system.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4310B9-08E7-F44B-8EB4-4DC06107EA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751" y="2614511"/>
            <a:ext cx="1028700" cy="1028700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B4CA7F4-B4BB-4144-B633-C624A2B67028}"/>
              </a:ext>
            </a:extLst>
          </p:cNvPr>
          <p:cNvSpPr txBox="1">
            <a:spLocks/>
          </p:cNvSpPr>
          <p:nvPr/>
        </p:nvSpPr>
        <p:spPr>
          <a:xfrm>
            <a:off x="4623844" y="2731506"/>
            <a:ext cx="1963961" cy="1726194"/>
          </a:xfrm>
          <a:prstGeom prst="rect">
            <a:avLst/>
          </a:prstGeom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200" b="1" dirty="0">
                <a:solidFill>
                  <a:srgbClr val="5F6369"/>
                </a:solidFill>
              </a:rPr>
              <a:t>Navigator Network: </a:t>
            </a:r>
            <a:r>
              <a:rPr lang="en-US" sz="1200" dirty="0">
                <a:solidFill>
                  <a:srgbClr val="5F6369"/>
                </a:solidFill>
              </a:rPr>
              <a:t>Coordinating efforts to ensure access to health insurance. Since 2013, BHT has led the Navigator Network that dramatically decreased the uninsured rate in our region to a generational low. 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06718BE-EC94-2441-B8E2-4AFD041BE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1183" y="2583148"/>
            <a:ext cx="1071563" cy="1071563"/>
          </a:xfrm>
          <a:prstGeom prst="rect">
            <a:avLst/>
          </a:prstGeom>
        </p:spPr>
      </p:pic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Better Health Together</a:t>
            </a:r>
          </a:p>
        </p:txBody>
      </p:sp>
      <p:pic>
        <p:nvPicPr>
          <p:cNvPr id="15" name="Picture 14" descr="BHT ACH WA Region Map-01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393" y="873898"/>
            <a:ext cx="1981664" cy="132230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15126" y="928424"/>
            <a:ext cx="676275" cy="352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023065" y="928788"/>
            <a:ext cx="962025" cy="3524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681266" y="1574780"/>
            <a:ext cx="26479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0947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68" t="12927" r="17183" b="20474"/>
          <a:stretch/>
        </p:blipFill>
        <p:spPr>
          <a:xfrm>
            <a:off x="990395" y="1213748"/>
            <a:ext cx="4577639" cy="31971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400" dirty="0"/>
              <a:t>Who is “in” the County Based </a:t>
            </a:r>
            <a:r>
              <a:rPr lang="en-US" sz="2400" b="1" dirty="0">
                <a:latin typeface="+mj-lt"/>
              </a:rPr>
              <a:t>Collaborative</a:t>
            </a:r>
            <a:r>
              <a:rPr lang="en-US" sz="2400" dirty="0"/>
              <a:t>?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2416395" y="1961432"/>
            <a:ext cx="1827450" cy="1701813"/>
            <a:chOff x="3649140" y="2463794"/>
            <a:chExt cx="2032000" cy="1892300"/>
          </a:xfrm>
        </p:grpSpPr>
        <p:sp>
          <p:nvSpPr>
            <p:cNvPr id="5" name="Oval 4"/>
            <p:cNvSpPr/>
            <p:nvPr/>
          </p:nvSpPr>
          <p:spPr>
            <a:xfrm>
              <a:off x="3699940" y="2463794"/>
              <a:ext cx="1892300" cy="18923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3649140" y="2997618"/>
              <a:ext cx="2032000" cy="7186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>
                  <a:solidFill>
                    <a:schemeClr val="bg1"/>
                  </a:solidFill>
                </a:rPr>
                <a:t>Collaborative</a:t>
              </a:r>
            </a:p>
            <a:p>
              <a:pPr algn="ctr"/>
              <a:r>
                <a:rPr lang="en-US" dirty="0">
                  <a:solidFill>
                    <a:schemeClr val="bg1"/>
                  </a:solidFill>
                </a:rPr>
                <a:t>Roundtable</a:t>
              </a:r>
            </a:p>
          </p:txBody>
        </p:sp>
      </p:grpSp>
      <p:sp>
        <p:nvSpPr>
          <p:cNvPr id="115" name="TextBox 114"/>
          <p:cNvSpPr txBox="1"/>
          <p:nvPr/>
        </p:nvSpPr>
        <p:spPr>
          <a:xfrm>
            <a:off x="5522816" y="3414826"/>
            <a:ext cx="900107" cy="577081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>
                <a:solidFill>
                  <a:schemeClr val="accent1"/>
                </a:solidFill>
              </a:rPr>
              <a:t>Native Health Providers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113" name="TextBox 112"/>
          <p:cNvSpPr txBox="1"/>
          <p:nvPr/>
        </p:nvSpPr>
        <p:spPr>
          <a:xfrm>
            <a:off x="2787741" y="988622"/>
            <a:ext cx="1045910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Hospitals &amp; ER</a:t>
            </a:r>
          </a:p>
        </p:txBody>
      </p:sp>
      <p:sp>
        <p:nvSpPr>
          <p:cNvPr id="53" name="TextBox 52"/>
          <p:cNvSpPr txBox="1"/>
          <p:nvPr/>
        </p:nvSpPr>
        <p:spPr>
          <a:xfrm>
            <a:off x="2591594" y="4352643"/>
            <a:ext cx="1477052" cy="669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Social </a:t>
            </a:r>
            <a:r>
              <a:rPr lang="en-US" sz="1050" b="1">
                <a:solidFill>
                  <a:schemeClr val="accent1"/>
                </a:solidFill>
              </a:rPr>
              <a:t>Determinants  </a:t>
            </a:r>
            <a:br>
              <a:rPr lang="en-US" sz="1050" b="1">
                <a:solidFill>
                  <a:schemeClr val="accent1"/>
                </a:solidFill>
              </a:rPr>
            </a:br>
            <a:r>
              <a:rPr lang="en-US" sz="1050" b="1">
                <a:solidFill>
                  <a:schemeClr val="accent1"/>
                </a:solidFill>
              </a:rPr>
              <a:t>of </a:t>
            </a:r>
            <a:r>
              <a:rPr lang="en-US" sz="1050" b="1" dirty="0">
                <a:solidFill>
                  <a:schemeClr val="accent1"/>
                </a:solidFill>
              </a:rPr>
              <a:t>Health </a:t>
            </a:r>
            <a:br>
              <a:rPr lang="en-US" sz="1050" b="1" dirty="0">
                <a:solidFill>
                  <a:schemeClr val="accent1"/>
                </a:solidFill>
              </a:rPr>
            </a:br>
            <a:r>
              <a:rPr lang="en-US" sz="825" b="1" dirty="0">
                <a:solidFill>
                  <a:schemeClr val="accent1"/>
                </a:solidFill>
              </a:rPr>
              <a:t>Food, </a:t>
            </a:r>
            <a:r>
              <a:rPr lang="en-US" sz="825" b="1">
                <a:solidFill>
                  <a:schemeClr val="accent1"/>
                </a:solidFill>
              </a:rPr>
              <a:t>Housing, Transportation</a:t>
            </a:r>
            <a:endParaRPr lang="en-US" sz="825" b="1" dirty="0">
              <a:solidFill>
                <a:schemeClr val="accent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577562" y="3373217"/>
            <a:ext cx="525598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Oral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4163895" y="1062697"/>
            <a:ext cx="1287754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EMS/FIRE/POLICE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62312" y="1688800"/>
            <a:ext cx="949380" cy="41549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/>
                </a:solidFill>
              </a:rPr>
              <a:t>Mental Health &amp; SUD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1474772" y="1121305"/>
            <a:ext cx="1054172" cy="253916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2"/>
                </a:solidFill>
              </a:rPr>
              <a:t>Primary Care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1626984" y="4272538"/>
            <a:ext cx="749749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Pharmacy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288310C-773A-2342-9ACB-470D02B5FA23}"/>
              </a:ext>
            </a:extLst>
          </p:cNvPr>
          <p:cNvSpPr txBox="1"/>
          <p:nvPr/>
        </p:nvSpPr>
        <p:spPr>
          <a:xfrm>
            <a:off x="4414113" y="4175303"/>
            <a:ext cx="948169" cy="25391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Public Health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319D3FD-1BBC-A045-8545-163CB10891DD}"/>
              </a:ext>
            </a:extLst>
          </p:cNvPr>
          <p:cNvSpPr txBox="1"/>
          <p:nvPr/>
        </p:nvSpPr>
        <p:spPr>
          <a:xfrm>
            <a:off x="5489732" y="1638266"/>
            <a:ext cx="1029645" cy="66941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accent1"/>
                </a:solidFill>
              </a:rPr>
              <a:t>Social Support Services</a:t>
            </a:r>
            <a:r>
              <a:rPr lang="en-US" sz="1050" b="1">
                <a:solidFill>
                  <a:schemeClr val="accent1"/>
                </a:solidFill>
              </a:rPr>
              <a:t>: </a:t>
            </a:r>
            <a:br>
              <a:rPr lang="en-US" sz="1050" b="1">
                <a:solidFill>
                  <a:schemeClr val="accent1"/>
                </a:solidFill>
              </a:rPr>
            </a:br>
            <a:r>
              <a:rPr lang="en-US" sz="825" b="1">
                <a:solidFill>
                  <a:schemeClr val="accent1"/>
                </a:solidFill>
              </a:rPr>
              <a:t>Special </a:t>
            </a:r>
            <a:r>
              <a:rPr lang="en-US" sz="825" b="1" dirty="0">
                <a:solidFill>
                  <a:schemeClr val="accent1"/>
                </a:solidFill>
              </a:rPr>
              <a:t>Population &amp; Chronic Disease</a:t>
            </a:r>
            <a:endParaRPr lang="en-US" sz="1050" b="1" dirty="0">
              <a:solidFill>
                <a:schemeClr val="accent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5027" y="4169837"/>
            <a:ext cx="891918" cy="600164"/>
          </a:xfrm>
          <a:prstGeom prst="round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050" b="1" dirty="0">
                <a:solidFill>
                  <a:schemeClr val="tx2"/>
                </a:solidFill>
              </a:rPr>
              <a:t>MCOs</a:t>
            </a:r>
            <a:br>
              <a:rPr lang="en-US" sz="1050" b="1" dirty="0">
                <a:solidFill>
                  <a:schemeClr val="tx2"/>
                </a:solidFill>
              </a:rPr>
            </a:br>
            <a:r>
              <a:rPr lang="en-US" sz="1050" b="1" dirty="0">
                <a:solidFill>
                  <a:schemeClr val="tx2"/>
                </a:solidFill>
              </a:rPr>
              <a:t>(</a:t>
            </a:r>
            <a:r>
              <a:rPr lang="en-US" sz="825" b="1" dirty="0">
                <a:solidFill>
                  <a:schemeClr val="tx2"/>
                </a:solidFill>
              </a:rPr>
              <a:t>Not eligible for Waiver $)</a:t>
            </a:r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1197735" y="3373217"/>
            <a:ext cx="1331209" cy="79662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233247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12" name="Title 90">
            <a:extLst>
              <a:ext uri="{FF2B5EF4-FFF2-40B4-BE49-F238E27FC236}">
                <a16:creationId xmlns:a16="http://schemas.microsoft.com/office/drawing/2014/main" id="{19276784-D6FD-9F45-87B2-FC794757CD5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latin typeface="Calibri Light" panose="020F0302020204030204" pitchFamily="34" charset="0"/>
                <a:cs typeface="Calibri Light" panose="020F0302020204030204" pitchFamily="34" charset="0"/>
              </a:rPr>
              <a:t>Overview </a:t>
            </a:r>
            <a:endParaRPr altLang="en-US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EDEC3F1-80A5-DE4A-9DAC-5BF92C6C174F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9557" t="24039" r="12950" b="5869"/>
          <a:stretch/>
        </p:blipFill>
        <p:spPr>
          <a:xfrm>
            <a:off x="660525" y="1052624"/>
            <a:ext cx="5510791" cy="3851644"/>
          </a:xfrm>
          <a:prstGeom prst="rect">
            <a:avLst/>
          </a:prstGeom>
        </p:spPr>
      </p:pic>
      <p:sp>
        <p:nvSpPr>
          <p:cNvPr id="63" name="TextBox 62">
            <a:extLst>
              <a:ext uri="{FF2B5EF4-FFF2-40B4-BE49-F238E27FC236}">
                <a16:creationId xmlns:a16="http://schemas.microsoft.com/office/drawing/2014/main" id="{7CAB4929-1CB2-AB4A-99F1-7A2A455D341C}"/>
              </a:ext>
            </a:extLst>
          </p:cNvPr>
          <p:cNvSpPr txBox="1"/>
          <p:nvPr/>
        </p:nvSpPr>
        <p:spPr>
          <a:xfrm>
            <a:off x="2248383" y="851629"/>
            <a:ext cx="223102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accent1">
                    <a:lumMod val="40000"/>
                    <a:lumOff val="60000"/>
                  </a:schemeClr>
                </a:solidFill>
                <a:latin typeface="+mj-lt"/>
              </a:rPr>
              <a:t>Advisory Groups</a:t>
            </a:r>
            <a:endParaRPr lang="en-US" sz="1350" dirty="0">
              <a:solidFill>
                <a:schemeClr val="accent1">
                  <a:lumMod val="40000"/>
                  <a:lumOff val="60000"/>
                </a:schemeClr>
              </a:solidFill>
              <a:latin typeface="+mj-lt"/>
            </a:endParaRP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19A8BB6-7B37-524C-B669-97816502593F}"/>
              </a:ext>
            </a:extLst>
          </p:cNvPr>
          <p:cNvSpPr txBox="1"/>
          <p:nvPr/>
        </p:nvSpPr>
        <p:spPr>
          <a:xfrm>
            <a:off x="562708" y="853188"/>
            <a:ext cx="1685674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accent1"/>
                </a:solidFill>
                <a:latin typeface="+mj-lt"/>
              </a:rPr>
              <a:t>Working Groups</a:t>
            </a:r>
            <a:endParaRPr lang="en-US" sz="1350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EAD5C9EB-7DE8-2148-B145-813A9D837401}"/>
              </a:ext>
            </a:extLst>
          </p:cNvPr>
          <p:cNvSpPr txBox="1"/>
          <p:nvPr/>
        </p:nvSpPr>
        <p:spPr>
          <a:xfrm>
            <a:off x="4548850" y="853189"/>
            <a:ext cx="1547150" cy="3000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350" b="1" dirty="0">
                <a:solidFill>
                  <a:schemeClr val="accent2"/>
                </a:solidFill>
                <a:latin typeface="+mj-lt"/>
              </a:rPr>
              <a:t>Governing Group</a:t>
            </a:r>
            <a:endParaRPr lang="en-US" sz="1350" dirty="0">
              <a:solidFill>
                <a:schemeClr val="accent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5652834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9D8C1A-32DD-AF46-8A3D-FF692944D4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Community Voices Council Vision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E6EA51-1F9A-0B43-A26D-B5839F14477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8272" y="868136"/>
            <a:ext cx="5740727" cy="3569098"/>
          </a:xfrm>
        </p:spPr>
        <p:txBody>
          <a:bodyPr/>
          <a:lstStyle/>
          <a:p>
            <a:r>
              <a:rPr lang="en-US" sz="1600" b="1" dirty="0"/>
              <a:t>The Community Voices Council believes no one in the BHT region should experience a difference in access to care as a result of their identity, income, or ability. </a:t>
            </a:r>
            <a:br>
              <a:rPr lang="en-US" sz="1600" b="1" dirty="0"/>
            </a:br>
            <a:br>
              <a:rPr lang="en-US" sz="1600" dirty="0"/>
            </a:br>
            <a:r>
              <a:rPr lang="en-US" sz="1600" dirty="0"/>
              <a:t>To support this vision, we would like to see: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Access to a variety of available options for health care and social service providers when we are seeking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Clear and transparent information about the choices available to us when seeking care.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Easy to access, trusted support available to support us when we need extra help navigating services.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9722504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FA7932-9EE8-EA4E-8951-3C29D04438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How We Work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6C83BD-8B51-754F-BC17-EC7A9A9E472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42900" y="906237"/>
            <a:ext cx="6172200" cy="3394472"/>
          </a:xfrm>
        </p:spPr>
        <p:txBody>
          <a:bodyPr/>
          <a:lstStyle/>
          <a:p>
            <a:r>
              <a:rPr lang="en-US" sz="1600" dirty="0"/>
              <a:t>The CVC makes recommendations to the BHT board and health care leaders on improvements that will support our vision. Some of the things we’d like to work on include:</a:t>
            </a:r>
            <a:br>
              <a:rPr lang="en-US" sz="1600" dirty="0"/>
            </a:br>
            <a:endParaRPr lang="en-US" sz="1600" dirty="0"/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Developing a standard definition for case management activities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Promoting collaboration between social services and health care services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Promoting transparency in health care by giving recommendations on communications and education opportunities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Giving recommendations to health care leaders on how to improve community resources and services </a:t>
            </a:r>
          </a:p>
          <a:p>
            <a:pPr marL="285750" lvl="0" indent="-285750">
              <a:buFont typeface="Arial" panose="020B0604020202020204" pitchFamily="34" charset="0"/>
              <a:buChar char="•"/>
            </a:pPr>
            <a:r>
              <a:rPr lang="en-US" sz="1600" dirty="0"/>
              <a:t>Representing community voice to health care leaders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041141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798B1-0C1B-5F44-8DF3-8BDCF74EB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Who are we looking for?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1B5CE5-36CA-934C-B726-8EC2388BA3C7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25393" y="819150"/>
            <a:ext cx="5740727" cy="3569098"/>
          </a:xfrm>
        </p:spPr>
        <p:txBody>
          <a:bodyPr>
            <a:norm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You are currently on Medicaid (Apple Health)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You want to be an active part of making your community healthier 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You have first-hand experience accessing health care or social services, and are comfortable sharing those experiences with others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You like to talk to people in your community about what issues are affecting them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en-US" sz="2000" dirty="0"/>
              <a:t>You like to come up with ideas for solutions that help your community and neighbors</a:t>
            </a:r>
          </a:p>
          <a:p>
            <a:endParaRPr lang="en-US" sz="1000" dirty="0"/>
          </a:p>
        </p:txBody>
      </p:sp>
    </p:spTree>
    <p:extLst>
      <p:ext uri="{BB962C8B-B14F-4D97-AF65-F5344CB8AC3E}">
        <p14:creationId xmlns:p14="http://schemas.microsoft.com/office/powerpoint/2010/main" val="278229565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HT">
      <a:dk1>
        <a:srgbClr val="333333"/>
      </a:dk1>
      <a:lt1>
        <a:sysClr val="window" lastClr="FFFFFF"/>
      </a:lt1>
      <a:dk2>
        <a:srgbClr val="5F6369"/>
      </a:dk2>
      <a:lt2>
        <a:srgbClr val="FFFFFF"/>
      </a:lt2>
      <a:accent1>
        <a:srgbClr val="3EB1C8"/>
      </a:accent1>
      <a:accent2>
        <a:srgbClr val="BF5300"/>
      </a:accent2>
      <a:accent3>
        <a:srgbClr val="81BAC6"/>
      </a:accent3>
      <a:accent4>
        <a:srgbClr val="DA6D32"/>
      </a:accent4>
      <a:accent5>
        <a:srgbClr val="868685"/>
      </a:accent5>
      <a:accent6>
        <a:srgbClr val="F79646"/>
      </a:accent6>
      <a:hlink>
        <a:srgbClr val="E2782E"/>
      </a:hlink>
      <a:folHlink>
        <a:srgbClr val="81BAC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42878</TotalTime>
  <Words>504</Words>
  <Application>Microsoft Macintosh PowerPoint</Application>
  <PresentationFormat>Custom</PresentationFormat>
  <Paragraphs>59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8" baseType="lpstr">
      <vt:lpstr>Bebas Neue Bold</vt:lpstr>
      <vt:lpstr>Arial</vt:lpstr>
      <vt:lpstr>Calibri</vt:lpstr>
      <vt:lpstr>Calibri Light</vt:lpstr>
      <vt:lpstr>Georgia</vt:lpstr>
      <vt:lpstr>Lucida Grande</vt:lpstr>
      <vt:lpstr>Office Theme</vt:lpstr>
      <vt:lpstr>Community Voices Council</vt:lpstr>
      <vt:lpstr>BHT Vision</vt:lpstr>
      <vt:lpstr>Social Determinants of Health</vt:lpstr>
      <vt:lpstr>Better Health Together</vt:lpstr>
      <vt:lpstr>Who is “in” the County Based Collaborative?</vt:lpstr>
      <vt:lpstr>Overview </vt:lpstr>
      <vt:lpstr>Community Voices Council Vision</vt:lpstr>
      <vt:lpstr>How We Work</vt:lpstr>
      <vt:lpstr>Who are we looking for?</vt:lpstr>
      <vt:lpstr>Expectations </vt:lpstr>
      <vt:lpstr>Questions? 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deanna</dc:creator>
  <cp:lastModifiedBy>Hadley Morrow</cp:lastModifiedBy>
  <cp:revision>276</cp:revision>
  <cp:lastPrinted>2019-07-09T17:33:15Z</cp:lastPrinted>
  <dcterms:created xsi:type="dcterms:W3CDTF">2014-06-26T21:34:33Z</dcterms:created>
  <dcterms:modified xsi:type="dcterms:W3CDTF">2019-07-10T20:20:21Z</dcterms:modified>
</cp:coreProperties>
</file>